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libri (MS)" charset="1" panose="020F0502020204030204"/>
      <p:regular r:id="rId10"/>
    </p:embeddedFont>
    <p:embeddedFont>
      <p:font typeface="Calibri (MS) Bold" charset="1" panose="020F0702030404030204"/>
      <p:regular r:id="rId11"/>
    </p:embeddedFont>
    <p:embeddedFont>
      <p:font typeface="Calibri (MS) Italics" charset="1" panose="020F05020202040A0204"/>
      <p:regular r:id="rId12"/>
    </p:embeddedFont>
    <p:embeddedFont>
      <p:font typeface="Calibri (MS) Bold Italics" charset="1" panose="020F07020304040A0204"/>
      <p:regular r:id="rId13"/>
    </p:embeddedFont>
    <p:embeddedFont>
      <p:font typeface="Calibri (MS) Light" charset="1" panose="020F0302020204030204"/>
      <p:regular r:id="rId14"/>
    </p:embeddedFont>
    <p:embeddedFont>
      <p:font typeface="Calibri (MS) Light Italics" charset="1" panose="020F030202020403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406910" y="7391360"/>
            <a:ext cx="3130362" cy="23812"/>
          </a:xfrm>
          <a:prstGeom prst="line">
            <a:avLst/>
          </a:prstGeom>
          <a:ln cap="rnd" w="47625">
            <a:solidFill>
              <a:srgbClr val="6FA82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280099" y="0"/>
            <a:ext cx="3916719" cy="10287000"/>
            <a:chOff x="0" y="0"/>
            <a:chExt cx="1324915" cy="3479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4915" cy="3479800"/>
            </a:xfrm>
            <a:custGeom>
              <a:avLst/>
              <a:gdLst/>
              <a:ahLst/>
              <a:cxnLst/>
              <a:rect r="r" b="b" t="t" l="l"/>
              <a:pathLst>
                <a:path h="3479800" w="1324915">
                  <a:moveTo>
                    <a:pt x="0" y="0"/>
                  </a:moveTo>
                  <a:lnTo>
                    <a:pt x="1324915" y="0"/>
                  </a:lnTo>
                  <a:lnTo>
                    <a:pt x="1324915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537091" y="1442132"/>
            <a:ext cx="7402735" cy="7402735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44943" t="0" r="-3286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66349" y="6501953"/>
            <a:ext cx="5040380" cy="1974774"/>
            <a:chOff x="0" y="0"/>
            <a:chExt cx="5169901" cy="20255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69901" cy="2025519"/>
            </a:xfrm>
            <a:custGeom>
              <a:avLst/>
              <a:gdLst/>
              <a:ahLst/>
              <a:cxnLst/>
              <a:rect r="r" b="b" t="t" l="l"/>
              <a:pathLst>
                <a:path h="2025519" w="5169901">
                  <a:moveTo>
                    <a:pt x="5045441" y="2025519"/>
                  </a:moveTo>
                  <a:lnTo>
                    <a:pt x="124460" y="2025519"/>
                  </a:lnTo>
                  <a:cubicBezTo>
                    <a:pt x="55880" y="2025519"/>
                    <a:pt x="0" y="1969639"/>
                    <a:pt x="0" y="19010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45441" y="0"/>
                  </a:lnTo>
                  <a:cubicBezTo>
                    <a:pt x="5114021" y="0"/>
                    <a:pt x="5169901" y="55880"/>
                    <a:pt x="5169901" y="124460"/>
                  </a:cubicBezTo>
                  <a:lnTo>
                    <a:pt x="5169901" y="1901059"/>
                  </a:lnTo>
                  <a:cubicBezTo>
                    <a:pt x="5169901" y="1969639"/>
                    <a:pt x="5114021" y="2025519"/>
                    <a:pt x="5045441" y="2025519"/>
                  </a:cubicBez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435332" y="6646250"/>
            <a:ext cx="3455607" cy="1647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11"/>
              </a:lnSpc>
            </a:pPr>
            <a:r>
              <a:rPr lang="en-US" sz="3008" spc="45">
                <a:solidFill>
                  <a:srgbClr val="014920"/>
                </a:solidFill>
                <a:latin typeface="Calibri (MS)"/>
              </a:rPr>
              <a:t>BY</a:t>
            </a:r>
          </a:p>
          <a:p>
            <a:pPr>
              <a:lnSpc>
                <a:spcPts val="4211"/>
              </a:lnSpc>
            </a:pPr>
            <a:r>
              <a:rPr lang="en-US" sz="3008" spc="45">
                <a:solidFill>
                  <a:srgbClr val="014920"/>
                </a:solidFill>
                <a:latin typeface="Calibri (MS)"/>
              </a:rPr>
              <a:t>Neel Balar</a:t>
            </a:r>
          </a:p>
          <a:p>
            <a:pPr>
              <a:lnSpc>
                <a:spcPts val="4211"/>
              </a:lnSpc>
            </a:pPr>
            <a:r>
              <a:rPr lang="en-US" sz="3008" spc="45">
                <a:solidFill>
                  <a:srgbClr val="014920"/>
                </a:solidFill>
                <a:latin typeface="Calibri (MS)"/>
              </a:rPr>
              <a:t>10th July, 2023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6349" y="1808965"/>
            <a:ext cx="7777651" cy="1648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39"/>
              </a:lnSpc>
            </a:pPr>
            <a:r>
              <a:rPr lang="en-US" sz="8599">
                <a:solidFill>
                  <a:srgbClr val="008037"/>
                </a:solidFill>
                <a:latin typeface="Calibri (MS) Bold"/>
              </a:rPr>
              <a:t>PIZZA SALES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5332" y="3801594"/>
            <a:ext cx="7708668" cy="68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54">
                <a:solidFill>
                  <a:srgbClr val="008037"/>
                </a:solidFill>
                <a:latin typeface="Calibri (MS)"/>
              </a:rPr>
              <a:t>REPORT - 2015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1282" y="3845102"/>
            <a:ext cx="3620647" cy="3576671"/>
          </a:xfrm>
          <a:custGeom>
            <a:avLst/>
            <a:gdLst/>
            <a:ahLst/>
            <a:cxnLst/>
            <a:rect r="r" b="b" t="t" l="l"/>
            <a:pathLst>
              <a:path h="3576671" w="3620647">
                <a:moveTo>
                  <a:pt x="0" y="0"/>
                </a:moveTo>
                <a:lnTo>
                  <a:pt x="3620647" y="0"/>
                </a:lnTo>
                <a:lnTo>
                  <a:pt x="3620647" y="3576672"/>
                </a:lnTo>
                <a:lnTo>
                  <a:pt x="0" y="357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41820" y="3878205"/>
            <a:ext cx="4558393" cy="3543568"/>
          </a:xfrm>
          <a:custGeom>
            <a:avLst/>
            <a:gdLst/>
            <a:ahLst/>
            <a:cxnLst/>
            <a:rect r="r" b="b" t="t" l="l"/>
            <a:pathLst>
              <a:path h="3543568" w="4558393">
                <a:moveTo>
                  <a:pt x="0" y="0"/>
                </a:moveTo>
                <a:lnTo>
                  <a:pt x="4558393" y="0"/>
                </a:lnTo>
                <a:lnTo>
                  <a:pt x="4558393" y="3543569"/>
                </a:lnTo>
                <a:lnTo>
                  <a:pt x="0" y="3543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21205" y="793889"/>
            <a:ext cx="7789413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 Bold"/>
              </a:rPr>
              <a:t>How many pizzas are typically in an order?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1205" y="1568204"/>
            <a:ext cx="4404543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</a:rPr>
              <a:t>Average Pizzas per order: 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1205" y="2984042"/>
            <a:ext cx="5221822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 Bold"/>
              </a:rPr>
              <a:t>Do we have any bestsellers?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1282" y="7461189"/>
            <a:ext cx="8548931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</a:rPr>
              <a:t>Best seller Pizza: big_meat_s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</a:rPr>
              <a:t>Best seller Pizza type: The Classic Deluxe Pizza</a:t>
            </a:r>
          </a:p>
          <a:p>
            <a:pPr>
              <a:lnSpc>
                <a:spcPts val="4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1282" y="3967129"/>
            <a:ext cx="3534060" cy="3131605"/>
          </a:xfrm>
          <a:custGeom>
            <a:avLst/>
            <a:gdLst/>
            <a:ahLst/>
            <a:cxnLst/>
            <a:rect r="r" b="b" t="t" l="l"/>
            <a:pathLst>
              <a:path h="3131605" w="3534060">
                <a:moveTo>
                  <a:pt x="0" y="0"/>
                </a:moveTo>
                <a:lnTo>
                  <a:pt x="3534060" y="0"/>
                </a:lnTo>
                <a:lnTo>
                  <a:pt x="3534060" y="3131604"/>
                </a:lnTo>
                <a:lnTo>
                  <a:pt x="0" y="3131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09184" y="3975559"/>
            <a:ext cx="2462991" cy="3123174"/>
          </a:xfrm>
          <a:custGeom>
            <a:avLst/>
            <a:gdLst/>
            <a:ahLst/>
            <a:cxnLst/>
            <a:rect r="r" b="b" t="t" l="l"/>
            <a:pathLst>
              <a:path h="3123174" w="2462991">
                <a:moveTo>
                  <a:pt x="0" y="0"/>
                </a:moveTo>
                <a:lnTo>
                  <a:pt x="2462991" y="0"/>
                </a:lnTo>
                <a:lnTo>
                  <a:pt x="2462991" y="3123174"/>
                </a:lnTo>
                <a:lnTo>
                  <a:pt x="0" y="3123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21205" y="793889"/>
            <a:ext cx="7631394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 Bold"/>
              </a:rPr>
              <a:t>How much money did we make this year?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1205" y="1568204"/>
            <a:ext cx="3973716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"/>
              </a:rPr>
              <a:t>Total Revenue: $ 817860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1205" y="3046854"/>
            <a:ext cx="8022795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 Bold"/>
              </a:rPr>
              <a:t>Can we identify any seasonality in the sales?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1282" y="7461189"/>
            <a:ext cx="9455339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</a:rPr>
              <a:t>Most Sale in a particular month: July</a:t>
            </a: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</a:rPr>
              <a:t>Most Sale in a particular season: Summer &amp; Spring</a:t>
            </a:r>
          </a:p>
          <a:p>
            <a:pPr>
              <a:lnSpc>
                <a:spcPts val="4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1205" y="2500743"/>
            <a:ext cx="5767268" cy="2704804"/>
          </a:xfrm>
          <a:custGeom>
            <a:avLst/>
            <a:gdLst/>
            <a:ahLst/>
            <a:cxnLst/>
            <a:rect r="r" b="b" t="t" l="l"/>
            <a:pathLst>
              <a:path h="2704804" w="5767268">
                <a:moveTo>
                  <a:pt x="0" y="0"/>
                </a:moveTo>
                <a:lnTo>
                  <a:pt x="5767268" y="0"/>
                </a:lnTo>
                <a:lnTo>
                  <a:pt x="5767268" y="2704804"/>
                </a:lnTo>
                <a:lnTo>
                  <a:pt x="0" y="2704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01180" y="2500743"/>
            <a:ext cx="8114412" cy="2704804"/>
          </a:xfrm>
          <a:custGeom>
            <a:avLst/>
            <a:gdLst/>
            <a:ahLst/>
            <a:cxnLst/>
            <a:rect r="r" b="b" t="t" l="l"/>
            <a:pathLst>
              <a:path h="2704804" w="8114412">
                <a:moveTo>
                  <a:pt x="0" y="0"/>
                </a:moveTo>
                <a:lnTo>
                  <a:pt x="8114413" y="0"/>
                </a:lnTo>
                <a:lnTo>
                  <a:pt x="8114413" y="2704804"/>
                </a:lnTo>
                <a:lnTo>
                  <a:pt x="0" y="2704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93889"/>
            <a:ext cx="11355070" cy="1308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 Bold"/>
              </a:rPr>
              <a:t>Are there any pizzas we should take off the menu, or any promotions we could leverage?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1205" y="5472247"/>
            <a:ext cx="7627545" cy="3006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Calibri (MS)"/>
              </a:rPr>
              <a:t>Worst sold Pizza: the_greek_xxl</a:t>
            </a:r>
          </a:p>
          <a:p>
            <a:pPr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Calibri (MS)"/>
              </a:rPr>
              <a:t>Most sold Pizza: big_meat_s</a:t>
            </a:r>
          </a:p>
          <a:p>
            <a:pPr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Calibri (MS)"/>
              </a:rPr>
              <a:t>Worst sold Pizza type: The Brie Carre Pizza</a:t>
            </a:r>
          </a:p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alibri (MS)"/>
              </a:rPr>
              <a:t>Best sold Pizza types: The Classic Deluxe Pizza, The Hawaiian Pizza, The Pepperoni Pizza, The Barbecue Chicken Pizza, The Thai Chicken Pizza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07958" y="5472247"/>
            <a:ext cx="6663587" cy="251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Calibri (MS)"/>
              </a:rPr>
              <a:t>So we should take off these least sold pizzas.</a:t>
            </a:r>
          </a:p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alibri (MS)"/>
              </a:rPr>
              <a:t>And we can give some discount and some offers or more promotions on best seller pizzas in order to generate more revenue and increase more customers.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06821" y="0"/>
            <a:ext cx="7081179" cy="10287000"/>
            <a:chOff x="0" y="0"/>
            <a:chExt cx="2395362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95362" cy="3479800"/>
            </a:xfrm>
            <a:custGeom>
              <a:avLst/>
              <a:gdLst/>
              <a:ahLst/>
              <a:cxnLst/>
              <a:rect r="r" b="b" t="t" l="l"/>
              <a:pathLst>
                <a:path h="3479800" w="2395362">
                  <a:moveTo>
                    <a:pt x="0" y="0"/>
                  </a:moveTo>
                  <a:lnTo>
                    <a:pt x="2395362" y="0"/>
                  </a:lnTo>
                  <a:lnTo>
                    <a:pt x="2395362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351428" y="1841690"/>
            <a:ext cx="6603619" cy="6603619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11633" t="0" r="-11633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91901" y="3237189"/>
            <a:ext cx="7345691" cy="3680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737373"/>
                </a:solidFill>
                <a:latin typeface="Calibri (MS)"/>
              </a:rPr>
              <a:t>The dataset provides a thorough overview of the sales and ordering trends for pizza, which may be utilized to develop insights and make sensible decisions. 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737373"/>
                </a:solidFill>
                <a:latin typeface="Calibri (MS)"/>
              </a:rPr>
              <a:t>B</a:t>
            </a:r>
            <a:r>
              <a:rPr lang="en-US" sz="2400">
                <a:solidFill>
                  <a:srgbClr val="737373"/>
                </a:solidFill>
                <a:latin typeface="Calibri (MS)"/>
              </a:rPr>
              <a:t>y leveraging the insights gained from the analysis of pizza sales data, we can make informed decisions, enhance customer satisfaction, and drive business growth in the highly competitive pizza market.</a:t>
            </a:r>
          </a:p>
          <a:p>
            <a:pPr>
              <a:lnSpc>
                <a:spcPts val="360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9726573" y="2071887"/>
            <a:ext cx="6541176" cy="6617383"/>
            <a:chOff x="0" y="0"/>
            <a:chExt cx="16854971" cy="170513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854971" cy="17051338"/>
            </a:xfrm>
            <a:custGeom>
              <a:avLst/>
              <a:gdLst/>
              <a:ahLst/>
              <a:cxnLst/>
              <a:rect r="r" b="b" t="t" l="l"/>
              <a:pathLst>
                <a:path h="17051338" w="16854971">
                  <a:moveTo>
                    <a:pt x="16730511" y="59690"/>
                  </a:moveTo>
                  <a:cubicBezTo>
                    <a:pt x="16766071" y="59690"/>
                    <a:pt x="16795280" y="88900"/>
                    <a:pt x="16795280" y="124460"/>
                  </a:cubicBezTo>
                  <a:lnTo>
                    <a:pt x="16795280" y="16926877"/>
                  </a:lnTo>
                  <a:cubicBezTo>
                    <a:pt x="16795280" y="16962438"/>
                    <a:pt x="16766071" y="16991647"/>
                    <a:pt x="16730511" y="16991647"/>
                  </a:cubicBezTo>
                  <a:lnTo>
                    <a:pt x="124460" y="16991647"/>
                  </a:lnTo>
                  <a:cubicBezTo>
                    <a:pt x="88900" y="16991647"/>
                    <a:pt x="59690" y="16962438"/>
                    <a:pt x="59690" y="169268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730511" y="59690"/>
                  </a:lnTo>
                  <a:moveTo>
                    <a:pt x="167305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6926877"/>
                  </a:lnTo>
                  <a:cubicBezTo>
                    <a:pt x="0" y="16995457"/>
                    <a:pt x="55880" y="17051338"/>
                    <a:pt x="124460" y="17051338"/>
                  </a:cubicBezTo>
                  <a:lnTo>
                    <a:pt x="16730511" y="17051338"/>
                  </a:lnTo>
                  <a:cubicBezTo>
                    <a:pt x="16799091" y="17051338"/>
                    <a:pt x="16854971" y="16995457"/>
                    <a:pt x="16854971" y="16926877"/>
                  </a:cubicBezTo>
                  <a:lnTo>
                    <a:pt x="16854971" y="124460"/>
                  </a:lnTo>
                  <a:cubicBezTo>
                    <a:pt x="16854971" y="55880"/>
                    <a:pt x="16799091" y="0"/>
                    <a:pt x="16730511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95461" y="1985661"/>
            <a:ext cx="5734430" cy="873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Calibri (MS) Ultra-Bold"/>
              </a:rPr>
              <a:t>CONCLUSION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35967" y="-443457"/>
            <a:ext cx="19559933" cy="11173914"/>
            <a:chOff x="0" y="0"/>
            <a:chExt cx="6339713" cy="36216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0" y="63500"/>
              <a:ext cx="6212713" cy="3494659"/>
            </a:xfrm>
            <a:custGeom>
              <a:avLst/>
              <a:gdLst/>
              <a:ahLst/>
              <a:cxnLst/>
              <a:rect r="r" b="b" t="t" l="l"/>
              <a:pathLst>
                <a:path h="3494659" w="6212713">
                  <a:moveTo>
                    <a:pt x="6212713" y="0"/>
                  </a:moveTo>
                  <a:lnTo>
                    <a:pt x="6212713" y="3494659"/>
                  </a:lnTo>
                  <a:lnTo>
                    <a:pt x="0" y="3494659"/>
                  </a:lnTo>
                  <a:lnTo>
                    <a:pt x="0" y="0"/>
                  </a:lnTo>
                  <a:lnTo>
                    <a:pt x="6212713" y="0"/>
                  </a:lnTo>
                  <a:close/>
                </a:path>
              </a:pathLst>
            </a:custGeom>
            <a:blipFill>
              <a:blip r:embed="rId2"/>
              <a:stretch>
                <a:fillRect l="0" t="-16666" r="0" b="-16666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39713" cy="3621659"/>
            </a:xfrm>
            <a:custGeom>
              <a:avLst/>
              <a:gdLst/>
              <a:ahLst/>
              <a:cxnLst/>
              <a:rect r="r" b="b" t="t" l="l"/>
              <a:pathLst>
                <a:path h="3621659" w="6339713">
                  <a:moveTo>
                    <a:pt x="6339713" y="0"/>
                  </a:moveTo>
                  <a:lnTo>
                    <a:pt x="6339713" y="3621659"/>
                  </a:lnTo>
                  <a:lnTo>
                    <a:pt x="0" y="3621659"/>
                  </a:lnTo>
                  <a:lnTo>
                    <a:pt x="0" y="0"/>
                  </a:lnTo>
                  <a:lnTo>
                    <a:pt x="6339713" y="0"/>
                  </a:lnTo>
                  <a:close/>
                </a:path>
              </a:pathLst>
            </a:custGeom>
            <a:blipFill>
              <a:blip r:embed="rId3"/>
              <a:stretch>
                <a:fillRect l="-1" t="0" r="-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116638" y="0"/>
            <a:ext cx="6054725" cy="10287000"/>
            <a:chOff x="0" y="0"/>
            <a:chExt cx="2048142" cy="3479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48141" cy="3479800"/>
            </a:xfrm>
            <a:custGeom>
              <a:avLst/>
              <a:gdLst/>
              <a:ahLst/>
              <a:cxnLst/>
              <a:rect r="r" b="b" t="t" l="l"/>
              <a:pathLst>
                <a:path h="3479800" w="2048141">
                  <a:moveTo>
                    <a:pt x="0" y="0"/>
                  </a:moveTo>
                  <a:lnTo>
                    <a:pt x="2048141" y="0"/>
                  </a:lnTo>
                  <a:lnTo>
                    <a:pt x="204814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3605476" y="2028119"/>
            <a:ext cx="11077047" cy="6230761"/>
            <a:chOff x="0" y="0"/>
            <a:chExt cx="1128903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16673" r="0" b="-16673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4037355" y="2297539"/>
            <a:ext cx="10911790" cy="6174185"/>
            <a:chOff x="0" y="0"/>
            <a:chExt cx="17824089" cy="100853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824090" cy="10085350"/>
            </a:xfrm>
            <a:custGeom>
              <a:avLst/>
              <a:gdLst/>
              <a:ahLst/>
              <a:cxnLst/>
              <a:rect r="r" b="b" t="t" l="l"/>
              <a:pathLst>
                <a:path h="10085350" w="17824090">
                  <a:moveTo>
                    <a:pt x="17699630" y="59690"/>
                  </a:moveTo>
                  <a:cubicBezTo>
                    <a:pt x="17735189" y="59690"/>
                    <a:pt x="17764399" y="88900"/>
                    <a:pt x="17764399" y="124460"/>
                  </a:cubicBezTo>
                  <a:lnTo>
                    <a:pt x="17764399" y="9960890"/>
                  </a:lnTo>
                  <a:cubicBezTo>
                    <a:pt x="17764399" y="9996450"/>
                    <a:pt x="17735189" y="10025660"/>
                    <a:pt x="17699630" y="10025660"/>
                  </a:cubicBezTo>
                  <a:lnTo>
                    <a:pt x="124460" y="10025660"/>
                  </a:lnTo>
                  <a:cubicBezTo>
                    <a:pt x="88900" y="10025660"/>
                    <a:pt x="59690" y="9996450"/>
                    <a:pt x="59690" y="996089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699630" y="59690"/>
                  </a:lnTo>
                  <a:moveTo>
                    <a:pt x="176996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960890"/>
                  </a:lnTo>
                  <a:cubicBezTo>
                    <a:pt x="0" y="10029470"/>
                    <a:pt x="55880" y="10085350"/>
                    <a:pt x="124460" y="10085350"/>
                  </a:cubicBezTo>
                  <a:lnTo>
                    <a:pt x="17699630" y="10085350"/>
                  </a:lnTo>
                  <a:cubicBezTo>
                    <a:pt x="17768210" y="10085350"/>
                    <a:pt x="17824090" y="10029470"/>
                    <a:pt x="17824090" y="9960890"/>
                  </a:cubicBezTo>
                  <a:lnTo>
                    <a:pt x="17824090" y="124460"/>
                  </a:lnTo>
                  <a:cubicBezTo>
                    <a:pt x="17824089" y="55880"/>
                    <a:pt x="17768210" y="0"/>
                    <a:pt x="17699630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341499" y="4147820"/>
            <a:ext cx="7777651" cy="1648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39"/>
              </a:lnSpc>
            </a:pPr>
            <a:r>
              <a:rPr lang="en-US" sz="8599">
                <a:solidFill>
                  <a:srgbClr val="FFFFFF"/>
                </a:solidFill>
                <a:latin typeface="Calibri (MS) Ul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039115"/>
            <a:ext cx="18288000" cy="3247885"/>
            <a:chOff x="0" y="0"/>
            <a:chExt cx="6186311" cy="1098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098667"/>
            </a:xfrm>
            <a:custGeom>
              <a:avLst/>
              <a:gdLst/>
              <a:ahLst/>
              <a:cxnLst/>
              <a:rect r="r" b="b" t="t" l="l"/>
              <a:pathLst>
                <a:path h="1098667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74459" y="1442132"/>
            <a:ext cx="7402735" cy="740273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25033" t="0" r="-25033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080052" y="2828806"/>
            <a:ext cx="7155774" cy="322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</a:rPr>
              <a:t>     The pizza place aims to leverage its business strategy by understanding more about its customers preferences, peak hours, busiest days, best-selling pizzas, understanding the seasonality in the sales, least selling pizza, improving their staff management and building strategies to increase their revenue.</a:t>
            </a:r>
          </a:p>
          <a:p>
            <a:pPr algn="just">
              <a:lnSpc>
                <a:spcPts val="36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269054" y="1261157"/>
            <a:ext cx="3546219" cy="873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40"/>
              </a:lnSpc>
            </a:pPr>
            <a:r>
              <a:rPr lang="en-US" sz="4600">
                <a:solidFill>
                  <a:srgbClr val="008037"/>
                </a:solidFill>
                <a:latin typeface="Calibri (MS) Ultra-Bold"/>
              </a:rPr>
              <a:t>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4459" y="9265761"/>
            <a:ext cx="17411186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99"/>
              </a:lnSpc>
            </a:pPr>
            <a:r>
              <a:rPr lang="en-US" sz="3399">
                <a:solidFill>
                  <a:srgbClr val="FFDE59"/>
                </a:solidFill>
                <a:latin typeface="Calibri (MS)"/>
              </a:rPr>
              <a:t>"You can't buy happiness. But you can buy pizza, and that's kind of the same thing."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80285" y="0"/>
            <a:ext cx="4353345" cy="10287000"/>
            <a:chOff x="0" y="0"/>
            <a:chExt cx="1472613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2613" cy="3479800"/>
            </a:xfrm>
            <a:custGeom>
              <a:avLst/>
              <a:gdLst/>
              <a:ahLst/>
              <a:cxnLst/>
              <a:rect r="r" b="b" t="t" l="l"/>
              <a:pathLst>
                <a:path h="3479800" w="1472613">
                  <a:moveTo>
                    <a:pt x="0" y="0"/>
                  </a:moveTo>
                  <a:lnTo>
                    <a:pt x="1472613" y="0"/>
                  </a:lnTo>
                  <a:lnTo>
                    <a:pt x="1472613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430041" y="926427"/>
            <a:ext cx="3900488" cy="5572125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57728" t="0" r="-57728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009620" y="1461426"/>
            <a:ext cx="6860627" cy="7327389"/>
            <a:chOff x="0" y="0"/>
            <a:chExt cx="10510102" cy="112251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10102" cy="11225154"/>
            </a:xfrm>
            <a:custGeom>
              <a:avLst/>
              <a:gdLst/>
              <a:ahLst/>
              <a:cxnLst/>
              <a:rect r="r" b="b" t="t" l="l"/>
              <a:pathLst>
                <a:path h="11225154" w="10510102">
                  <a:moveTo>
                    <a:pt x="10385641" y="59690"/>
                  </a:moveTo>
                  <a:cubicBezTo>
                    <a:pt x="10421202" y="59690"/>
                    <a:pt x="10450412" y="88900"/>
                    <a:pt x="10450412" y="124460"/>
                  </a:cubicBezTo>
                  <a:lnTo>
                    <a:pt x="10450412" y="11100695"/>
                  </a:lnTo>
                  <a:cubicBezTo>
                    <a:pt x="10450412" y="11136254"/>
                    <a:pt x="10421202" y="11165464"/>
                    <a:pt x="10385641" y="11165464"/>
                  </a:cubicBezTo>
                  <a:lnTo>
                    <a:pt x="124460" y="11165464"/>
                  </a:lnTo>
                  <a:cubicBezTo>
                    <a:pt x="88900" y="11165464"/>
                    <a:pt x="59690" y="11136254"/>
                    <a:pt x="59690" y="1110069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85641" y="59690"/>
                  </a:lnTo>
                  <a:moveTo>
                    <a:pt x="1038564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100695"/>
                  </a:lnTo>
                  <a:cubicBezTo>
                    <a:pt x="0" y="11169274"/>
                    <a:pt x="55880" y="11225154"/>
                    <a:pt x="124460" y="11225154"/>
                  </a:cubicBezTo>
                  <a:lnTo>
                    <a:pt x="10385642" y="11225154"/>
                  </a:lnTo>
                  <a:cubicBezTo>
                    <a:pt x="10454222" y="11225154"/>
                    <a:pt x="10510102" y="11169274"/>
                    <a:pt x="10510102" y="11100695"/>
                  </a:cubicBezTo>
                  <a:lnTo>
                    <a:pt x="10510102" y="124460"/>
                  </a:lnTo>
                  <a:cubicBezTo>
                    <a:pt x="10510102" y="55880"/>
                    <a:pt x="10454222" y="0"/>
                    <a:pt x="10385641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645908" y="3712490"/>
            <a:ext cx="3900488" cy="5572125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16217" t="0" r="-16217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107555" y="3531515"/>
            <a:ext cx="6503128" cy="360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17" indent="-410209" lvl="1">
              <a:lnSpc>
                <a:spcPts val="569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libri (MS)"/>
              </a:rPr>
              <a:t>Understand the data.</a:t>
            </a:r>
          </a:p>
          <a:p>
            <a:pPr marL="820417" indent="-410209" lvl="1">
              <a:lnSpc>
                <a:spcPts val="569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libri (MS)"/>
              </a:rPr>
              <a:t>Clean the data.</a:t>
            </a:r>
          </a:p>
          <a:p>
            <a:pPr marL="820417" indent="-410209" lvl="1">
              <a:lnSpc>
                <a:spcPts val="569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libri (MS)"/>
              </a:rPr>
              <a:t>Organize the data</a:t>
            </a:r>
          </a:p>
          <a:p>
            <a:pPr marL="820417" indent="-410209" lvl="1">
              <a:lnSpc>
                <a:spcPts val="569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libri (MS)"/>
              </a:rPr>
              <a:t>Data analysis.</a:t>
            </a:r>
          </a:p>
          <a:p>
            <a:pPr marL="820417" indent="-410209" lvl="1">
              <a:lnSpc>
                <a:spcPts val="569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libri (MS)"/>
              </a:rPr>
              <a:t>Conclusion.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36924" y="1804414"/>
            <a:ext cx="5844390" cy="873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Calibri (MS) Ultra-Bold"/>
              </a:rPr>
              <a:t>METHODOLOGY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796458"/>
            <a:ext cx="18288000" cy="4445911"/>
            <a:chOff x="0" y="0"/>
            <a:chExt cx="6186311" cy="15039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503925"/>
            </a:xfrm>
            <a:custGeom>
              <a:avLst/>
              <a:gdLst/>
              <a:ahLst/>
              <a:cxnLst/>
              <a:rect r="r" b="b" t="t" l="l"/>
              <a:pathLst>
                <a:path h="1503925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03925"/>
                  </a:lnTo>
                  <a:lnTo>
                    <a:pt x="0" y="1503925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460421" y="2778037"/>
            <a:ext cx="6437533" cy="6437533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9494" t="0" r="-29494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199917" y="3469592"/>
            <a:ext cx="6126058" cy="6182997"/>
            <a:chOff x="0" y="0"/>
            <a:chExt cx="9794659" cy="98856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94660" cy="9885698"/>
            </a:xfrm>
            <a:custGeom>
              <a:avLst/>
              <a:gdLst/>
              <a:ahLst/>
              <a:cxnLst/>
              <a:rect r="r" b="b" t="t" l="l"/>
              <a:pathLst>
                <a:path h="9885698" w="9794660">
                  <a:moveTo>
                    <a:pt x="9670200" y="59690"/>
                  </a:moveTo>
                  <a:cubicBezTo>
                    <a:pt x="9705760" y="59690"/>
                    <a:pt x="9734969" y="88900"/>
                    <a:pt x="9734969" y="124460"/>
                  </a:cubicBezTo>
                  <a:lnTo>
                    <a:pt x="9734969" y="9761238"/>
                  </a:lnTo>
                  <a:cubicBezTo>
                    <a:pt x="9734969" y="9796798"/>
                    <a:pt x="9705760" y="9826008"/>
                    <a:pt x="9670200" y="9826008"/>
                  </a:cubicBezTo>
                  <a:lnTo>
                    <a:pt x="124460" y="9826008"/>
                  </a:lnTo>
                  <a:cubicBezTo>
                    <a:pt x="88900" y="9826008"/>
                    <a:pt x="59690" y="9796798"/>
                    <a:pt x="59690" y="97612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670200" y="59690"/>
                  </a:lnTo>
                  <a:moveTo>
                    <a:pt x="967020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761238"/>
                  </a:lnTo>
                  <a:cubicBezTo>
                    <a:pt x="0" y="9829818"/>
                    <a:pt x="55880" y="9885698"/>
                    <a:pt x="124460" y="9885698"/>
                  </a:cubicBezTo>
                  <a:lnTo>
                    <a:pt x="9670200" y="9885698"/>
                  </a:lnTo>
                  <a:cubicBezTo>
                    <a:pt x="9738779" y="9885698"/>
                    <a:pt x="9794660" y="9829818"/>
                    <a:pt x="9794660" y="9761238"/>
                  </a:cubicBezTo>
                  <a:lnTo>
                    <a:pt x="9794660" y="124460"/>
                  </a:lnTo>
                  <a:cubicBezTo>
                    <a:pt x="9794660" y="55880"/>
                    <a:pt x="9738779" y="0"/>
                    <a:pt x="9670200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384630" y="4072503"/>
            <a:ext cx="7182747" cy="322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libri (MS)"/>
              </a:rPr>
              <a:t>Identify Customer Preferences</a:t>
            </a:r>
          </a:p>
          <a:p>
            <a:pPr algn="just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libri (MS)"/>
              </a:rPr>
              <a:t>Optimize Menu and Pricing Strategies</a:t>
            </a:r>
          </a:p>
          <a:p>
            <a:pPr algn="just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libri (MS)"/>
              </a:rPr>
              <a:t>Identify Peak Sales Periods</a:t>
            </a:r>
          </a:p>
          <a:p>
            <a:pPr algn="just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libri (MS)"/>
              </a:rPr>
              <a:t>Forecasting and Planning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1769" y="2170374"/>
            <a:ext cx="6254669" cy="873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Calibri (MS) Ultra-Bold"/>
              </a:rPr>
              <a:t>GOALS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796458"/>
            <a:ext cx="18288000" cy="4445911"/>
            <a:chOff x="0" y="0"/>
            <a:chExt cx="6186311" cy="15039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503925"/>
            </a:xfrm>
            <a:custGeom>
              <a:avLst/>
              <a:gdLst/>
              <a:ahLst/>
              <a:cxnLst/>
              <a:rect r="r" b="b" t="t" l="l"/>
              <a:pathLst>
                <a:path h="1503925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03925"/>
                  </a:lnTo>
                  <a:lnTo>
                    <a:pt x="0" y="1503925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779881" y="3468278"/>
            <a:ext cx="5102271" cy="5102271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7500" t="0" r="-2750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169036" y="3044134"/>
            <a:ext cx="6156939" cy="6214166"/>
            <a:chOff x="0" y="0"/>
            <a:chExt cx="9794659" cy="98856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94660" cy="9885698"/>
            </a:xfrm>
            <a:custGeom>
              <a:avLst/>
              <a:gdLst/>
              <a:ahLst/>
              <a:cxnLst/>
              <a:rect r="r" b="b" t="t" l="l"/>
              <a:pathLst>
                <a:path h="9885698" w="9794660">
                  <a:moveTo>
                    <a:pt x="9670200" y="59690"/>
                  </a:moveTo>
                  <a:cubicBezTo>
                    <a:pt x="9705760" y="59690"/>
                    <a:pt x="9734969" y="88900"/>
                    <a:pt x="9734969" y="124460"/>
                  </a:cubicBezTo>
                  <a:lnTo>
                    <a:pt x="9734969" y="9761238"/>
                  </a:lnTo>
                  <a:cubicBezTo>
                    <a:pt x="9734969" y="9796798"/>
                    <a:pt x="9705760" y="9826008"/>
                    <a:pt x="9670200" y="9826008"/>
                  </a:cubicBezTo>
                  <a:lnTo>
                    <a:pt x="124460" y="9826008"/>
                  </a:lnTo>
                  <a:cubicBezTo>
                    <a:pt x="88900" y="9826008"/>
                    <a:pt x="59690" y="9796798"/>
                    <a:pt x="59690" y="97612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670200" y="59690"/>
                  </a:lnTo>
                  <a:moveTo>
                    <a:pt x="967020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761238"/>
                  </a:lnTo>
                  <a:cubicBezTo>
                    <a:pt x="0" y="9829818"/>
                    <a:pt x="55880" y="9885698"/>
                    <a:pt x="124460" y="9885698"/>
                  </a:cubicBezTo>
                  <a:lnTo>
                    <a:pt x="9670200" y="9885698"/>
                  </a:lnTo>
                  <a:cubicBezTo>
                    <a:pt x="9738779" y="9885698"/>
                    <a:pt x="9794660" y="9829818"/>
                    <a:pt x="9794660" y="9761238"/>
                  </a:cubicBezTo>
                  <a:lnTo>
                    <a:pt x="9794660" y="124460"/>
                  </a:lnTo>
                  <a:cubicBezTo>
                    <a:pt x="9794660" y="55880"/>
                    <a:pt x="9738779" y="0"/>
                    <a:pt x="9670200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27080" y="4184459"/>
            <a:ext cx="7846677" cy="3536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5920" indent="-287960" lvl="1">
              <a:lnSpc>
                <a:spcPts val="4001"/>
              </a:lnSpc>
              <a:buFont typeface="Arial"/>
              <a:buChar char="•"/>
            </a:pPr>
            <a:r>
              <a:rPr lang="en-US" sz="2667">
                <a:solidFill>
                  <a:srgbClr val="FFFFFF"/>
                </a:solidFill>
                <a:latin typeface="Calibri (MS)"/>
              </a:rPr>
              <a:t>Number of customers each day</a:t>
            </a:r>
          </a:p>
          <a:p>
            <a:pPr algn="just" marL="575920" indent="-287960" lvl="1">
              <a:lnSpc>
                <a:spcPts val="4001"/>
              </a:lnSpc>
              <a:buFont typeface="Arial"/>
              <a:buChar char="•"/>
            </a:pPr>
            <a:r>
              <a:rPr lang="en-US" sz="2667">
                <a:solidFill>
                  <a:srgbClr val="FFFFFF"/>
                </a:solidFill>
                <a:latin typeface="Calibri (MS)"/>
              </a:rPr>
              <a:t>Number of orders in queue at a given time</a:t>
            </a:r>
          </a:p>
          <a:p>
            <a:pPr algn="just" marL="575920" indent="-287960" lvl="1">
              <a:lnSpc>
                <a:spcPts val="4001"/>
              </a:lnSpc>
              <a:buFont typeface="Arial"/>
              <a:buChar char="•"/>
            </a:pPr>
            <a:r>
              <a:rPr lang="en-US" sz="2667">
                <a:solidFill>
                  <a:srgbClr val="FFFFFF"/>
                </a:solidFill>
                <a:latin typeface="Calibri (MS)"/>
              </a:rPr>
              <a:t>Peak hours</a:t>
            </a:r>
          </a:p>
          <a:p>
            <a:pPr algn="just" marL="575920" indent="-287960" lvl="1">
              <a:lnSpc>
                <a:spcPts val="4001"/>
              </a:lnSpc>
              <a:buFont typeface="Arial"/>
              <a:buChar char="•"/>
            </a:pPr>
            <a:r>
              <a:rPr lang="en-US" sz="2667">
                <a:solidFill>
                  <a:srgbClr val="FFFFFF"/>
                </a:solidFill>
                <a:latin typeface="Calibri (MS)"/>
              </a:rPr>
              <a:t>Top bestselling pizza</a:t>
            </a:r>
          </a:p>
          <a:p>
            <a:pPr algn="just" marL="575920" indent="-287960" lvl="1">
              <a:lnSpc>
                <a:spcPts val="4001"/>
              </a:lnSpc>
              <a:buFont typeface="Arial"/>
              <a:buChar char="•"/>
            </a:pPr>
            <a:r>
              <a:rPr lang="en-US" sz="2667">
                <a:solidFill>
                  <a:srgbClr val="FFFFFF"/>
                </a:solidFill>
                <a:latin typeface="Calibri (MS)"/>
              </a:rPr>
              <a:t>Revenue generated in a year</a:t>
            </a:r>
          </a:p>
          <a:p>
            <a:pPr algn="just" marL="575920" indent="-287960" lvl="1">
              <a:lnSpc>
                <a:spcPts val="4001"/>
              </a:lnSpc>
              <a:buFont typeface="Arial"/>
              <a:buChar char="•"/>
            </a:pPr>
            <a:r>
              <a:rPr lang="en-US" sz="2667">
                <a:solidFill>
                  <a:srgbClr val="FFFFFF"/>
                </a:solidFill>
                <a:latin typeface="Calibri (MS)"/>
              </a:rPr>
              <a:t>Seasonality in sale</a:t>
            </a:r>
          </a:p>
          <a:p>
            <a:pPr algn="just" marL="575920" indent="-287960" lvl="1">
              <a:lnSpc>
                <a:spcPts val="4001"/>
              </a:lnSpc>
              <a:buFont typeface="Arial"/>
              <a:buChar char="•"/>
            </a:pPr>
            <a:r>
              <a:rPr lang="en-US" sz="2667">
                <a:solidFill>
                  <a:srgbClr val="FFFFFF"/>
                </a:solidFill>
                <a:latin typeface="Calibri (MS)"/>
              </a:rPr>
              <a:t>Least selling pizza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1769" y="2170374"/>
            <a:ext cx="6254669" cy="873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Calibri (MS) Ultra-Bold"/>
              </a:rPr>
              <a:t>KPIs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640440" cy="10287000"/>
            <a:chOff x="0" y="0"/>
            <a:chExt cx="2922815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2815" cy="3479800"/>
            </a:xfrm>
            <a:custGeom>
              <a:avLst/>
              <a:gdLst/>
              <a:ahLst/>
              <a:cxnLst/>
              <a:rect r="r" b="b" t="t" l="l"/>
              <a:pathLst>
                <a:path h="3479800" w="2922815">
                  <a:moveTo>
                    <a:pt x="0" y="0"/>
                  </a:moveTo>
                  <a:lnTo>
                    <a:pt x="2922815" y="0"/>
                  </a:lnTo>
                  <a:lnTo>
                    <a:pt x="2922815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859132" y="2519258"/>
            <a:ext cx="5020480" cy="502048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634" t="0" r="-20634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289272" y="2991606"/>
            <a:ext cx="4778251" cy="4822663"/>
            <a:chOff x="0" y="0"/>
            <a:chExt cx="9794659" cy="98856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94660" cy="9885698"/>
            </a:xfrm>
            <a:custGeom>
              <a:avLst/>
              <a:gdLst/>
              <a:ahLst/>
              <a:cxnLst/>
              <a:rect r="r" b="b" t="t" l="l"/>
              <a:pathLst>
                <a:path h="9885698" w="9794660">
                  <a:moveTo>
                    <a:pt x="9670200" y="59690"/>
                  </a:moveTo>
                  <a:cubicBezTo>
                    <a:pt x="9705760" y="59690"/>
                    <a:pt x="9734969" y="88900"/>
                    <a:pt x="9734969" y="124460"/>
                  </a:cubicBezTo>
                  <a:lnTo>
                    <a:pt x="9734969" y="9761238"/>
                  </a:lnTo>
                  <a:cubicBezTo>
                    <a:pt x="9734969" y="9796798"/>
                    <a:pt x="9705760" y="9826008"/>
                    <a:pt x="9670200" y="9826008"/>
                  </a:cubicBezTo>
                  <a:lnTo>
                    <a:pt x="124460" y="9826008"/>
                  </a:lnTo>
                  <a:cubicBezTo>
                    <a:pt x="88900" y="9826008"/>
                    <a:pt x="59690" y="9796798"/>
                    <a:pt x="59690" y="97612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670200" y="59690"/>
                  </a:lnTo>
                  <a:moveTo>
                    <a:pt x="967020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761238"/>
                  </a:lnTo>
                  <a:cubicBezTo>
                    <a:pt x="0" y="9829818"/>
                    <a:pt x="55880" y="9885698"/>
                    <a:pt x="124460" y="9885698"/>
                  </a:cubicBezTo>
                  <a:lnTo>
                    <a:pt x="9670200" y="9885698"/>
                  </a:lnTo>
                  <a:cubicBezTo>
                    <a:pt x="9738779" y="9885698"/>
                    <a:pt x="9794660" y="9829818"/>
                    <a:pt x="9794660" y="9761238"/>
                  </a:cubicBezTo>
                  <a:lnTo>
                    <a:pt x="9794660" y="124460"/>
                  </a:lnTo>
                  <a:cubicBezTo>
                    <a:pt x="9794660" y="55880"/>
                    <a:pt x="9738779" y="0"/>
                    <a:pt x="9670200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31623" y="4264797"/>
            <a:ext cx="5102310" cy="100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Calibri (MS)"/>
              </a:rPr>
              <a:t>Concepts Used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87010" y="2676484"/>
            <a:ext cx="5772290" cy="513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6FA82F"/>
                </a:solidFill>
                <a:latin typeface="Calibri (MS)"/>
              </a:rPr>
              <a:t>SUM, AVERAGE, MULTIPLICATION, ROUND, </a:t>
            </a:r>
            <a:r>
              <a:rPr lang="en-US" sz="3399">
                <a:solidFill>
                  <a:srgbClr val="6FA82F"/>
                </a:solidFill>
                <a:latin typeface="Calibri (MS)"/>
              </a:rPr>
              <a:t>COUNT, Month, Hour formulas</a:t>
            </a:r>
          </a:p>
          <a:p>
            <a:pPr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6FA82F"/>
                </a:solidFill>
                <a:latin typeface="Calibri (MS)"/>
              </a:rPr>
              <a:t>VLOOKUP, formatting, Sorting.</a:t>
            </a:r>
          </a:p>
          <a:p>
            <a:pPr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6FA82F"/>
                </a:solidFill>
                <a:latin typeface="Calibri (MS)"/>
              </a:rPr>
              <a:t>Pivot Tables</a:t>
            </a:r>
          </a:p>
          <a:p>
            <a:pPr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6FA82F"/>
                </a:solidFill>
                <a:latin typeface="Calibri (MS)"/>
              </a:rPr>
              <a:t>Charts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65" y="-1581"/>
            <a:ext cx="5269079" cy="10288581"/>
            <a:chOff x="0" y="0"/>
            <a:chExt cx="1782380" cy="34803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82380" cy="3480335"/>
            </a:xfrm>
            <a:custGeom>
              <a:avLst/>
              <a:gdLst/>
              <a:ahLst/>
              <a:cxnLst/>
              <a:rect r="r" b="b" t="t" l="l"/>
              <a:pathLst>
                <a:path h="3480335" w="1782380">
                  <a:moveTo>
                    <a:pt x="0" y="0"/>
                  </a:moveTo>
                  <a:lnTo>
                    <a:pt x="1782380" y="0"/>
                  </a:lnTo>
                  <a:lnTo>
                    <a:pt x="1782380" y="3480335"/>
                  </a:lnTo>
                  <a:lnTo>
                    <a:pt x="0" y="3480335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6368" y="2787371"/>
            <a:ext cx="5929006" cy="592900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359086" y="3074368"/>
            <a:ext cx="5932931" cy="5939972"/>
            <a:chOff x="0" y="0"/>
            <a:chExt cx="8950291" cy="89609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950292" cy="8960914"/>
            </a:xfrm>
            <a:custGeom>
              <a:avLst/>
              <a:gdLst/>
              <a:ahLst/>
              <a:cxnLst/>
              <a:rect r="r" b="b" t="t" l="l"/>
              <a:pathLst>
                <a:path h="8960914" w="8950292">
                  <a:moveTo>
                    <a:pt x="8825831" y="59690"/>
                  </a:moveTo>
                  <a:cubicBezTo>
                    <a:pt x="8861391" y="59690"/>
                    <a:pt x="8890602" y="88900"/>
                    <a:pt x="8890602" y="124460"/>
                  </a:cubicBezTo>
                  <a:lnTo>
                    <a:pt x="8890602" y="8836454"/>
                  </a:lnTo>
                  <a:cubicBezTo>
                    <a:pt x="8890602" y="8872014"/>
                    <a:pt x="8861391" y="8901223"/>
                    <a:pt x="8825831" y="8901223"/>
                  </a:cubicBezTo>
                  <a:lnTo>
                    <a:pt x="124460" y="8901223"/>
                  </a:lnTo>
                  <a:cubicBezTo>
                    <a:pt x="88900" y="8901223"/>
                    <a:pt x="59690" y="8872014"/>
                    <a:pt x="59690" y="883645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25831" y="59690"/>
                  </a:lnTo>
                  <a:moveTo>
                    <a:pt x="882583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836454"/>
                  </a:lnTo>
                  <a:cubicBezTo>
                    <a:pt x="0" y="8905034"/>
                    <a:pt x="55880" y="8960914"/>
                    <a:pt x="124460" y="8960914"/>
                  </a:cubicBezTo>
                  <a:lnTo>
                    <a:pt x="8825831" y="8960914"/>
                  </a:lnTo>
                  <a:cubicBezTo>
                    <a:pt x="8894411" y="8960914"/>
                    <a:pt x="8950292" y="8905034"/>
                    <a:pt x="8950292" y="8836454"/>
                  </a:cubicBezTo>
                  <a:lnTo>
                    <a:pt x="8950292" y="124460"/>
                  </a:lnTo>
                  <a:cubicBezTo>
                    <a:pt x="8950292" y="55880"/>
                    <a:pt x="8894411" y="0"/>
                    <a:pt x="8825831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680690" y="4202275"/>
            <a:ext cx="6193453" cy="1152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8037"/>
                </a:solidFill>
                <a:latin typeface="Calibri (MS) Ultra-Bold"/>
              </a:rPr>
              <a:t>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04097" y="9182100"/>
            <a:ext cx="8883903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8037"/>
                </a:solidFill>
                <a:latin typeface="Calibri (MS) Ultra-Bold"/>
              </a:rPr>
              <a:t>“The core advantage of data is that it tells you something about the world that you didn’t know before.”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15537"/>
            <a:ext cx="10496937" cy="3929433"/>
          </a:xfrm>
          <a:custGeom>
            <a:avLst/>
            <a:gdLst/>
            <a:ahLst/>
            <a:cxnLst/>
            <a:rect r="r" b="b" t="t" l="l"/>
            <a:pathLst>
              <a:path h="3929433" w="10496937">
                <a:moveTo>
                  <a:pt x="0" y="0"/>
                </a:moveTo>
                <a:lnTo>
                  <a:pt x="10496937" y="0"/>
                </a:lnTo>
                <a:lnTo>
                  <a:pt x="10496937" y="3929434"/>
                </a:lnTo>
                <a:lnTo>
                  <a:pt x="0" y="3929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32798"/>
            <a:ext cx="8030170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 Bold"/>
              </a:rPr>
              <a:t>How many customers do we have each day?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373393"/>
            <a:ext cx="5429845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Average customers per day: 60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8556" y="6882029"/>
            <a:ext cx="8195444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Highest customers on a day: 26/11 and 27/11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1205" y="2102624"/>
            <a:ext cx="4869432" cy="5111893"/>
          </a:xfrm>
          <a:custGeom>
            <a:avLst/>
            <a:gdLst/>
            <a:ahLst/>
            <a:cxnLst/>
            <a:rect r="r" b="b" t="t" l="l"/>
            <a:pathLst>
              <a:path h="5111893" w="4869432">
                <a:moveTo>
                  <a:pt x="0" y="0"/>
                </a:moveTo>
                <a:lnTo>
                  <a:pt x="4869432" y="0"/>
                </a:lnTo>
                <a:lnTo>
                  <a:pt x="4869432" y="5111893"/>
                </a:lnTo>
                <a:lnTo>
                  <a:pt x="0" y="51118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1205" y="1241527"/>
            <a:ext cx="4732586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 Bold"/>
              </a:rPr>
              <a:t>Are there any peak hours?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1205" y="7399976"/>
            <a:ext cx="8022795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Peak Hours: 12 pm to 2 pm and 5 pm to 7 pm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DAFoO0Xg2wI</dc:identifier>
  <dcterms:modified xsi:type="dcterms:W3CDTF">2011-08-01T06:04:30Z</dcterms:modified>
  <cp:revision>1</cp:revision>
  <dc:title>report - 2015</dc:title>
</cp:coreProperties>
</file>